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56" r:id="rId2"/>
    <p:sldId id="258" r:id="rId3"/>
    <p:sldId id="259" r:id="rId4"/>
    <p:sldId id="260" r:id="rId5"/>
    <p:sldId id="275" r:id="rId6"/>
    <p:sldId id="268" r:id="rId7"/>
    <p:sldId id="269" r:id="rId8"/>
    <p:sldId id="270" r:id="rId9"/>
    <p:sldId id="272" r:id="rId10"/>
    <p:sldId id="274" r:id="rId11"/>
    <p:sldId id="276" r:id="rId12"/>
    <p:sldId id="266" r:id="rId13"/>
    <p:sldId id="267" r:id="rId14"/>
    <p:sldId id="277" r:id="rId15"/>
    <p:sldId id="263" r:id="rId16"/>
    <p:sldId id="26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423AA387-A2B2-1A43-8B97-410A69F832CF}">
          <p14:sldIdLst>
            <p14:sldId id="256"/>
            <p14:sldId id="258"/>
            <p14:sldId id="259"/>
            <p14:sldId id="260"/>
          </p14:sldIdLst>
        </p14:section>
        <p14:section name="ARM" id="{6A17C52B-9B8E-A746-BBA6-F059B85F8DF5}">
          <p14:sldIdLst>
            <p14:sldId id="275"/>
            <p14:sldId id="268"/>
            <p14:sldId id="269"/>
            <p14:sldId id="270"/>
            <p14:sldId id="272"/>
            <p14:sldId id="274"/>
          </p14:sldIdLst>
        </p14:section>
        <p14:section name="Naive Bayes and SVM" id="{BFAD2392-A78D-2443-BF08-04F2FA5CCD82}">
          <p14:sldIdLst>
            <p14:sldId id="276"/>
            <p14:sldId id="266"/>
            <p14:sldId id="267"/>
          </p14:sldIdLst>
        </p14:section>
        <p14:section name="Clustering" id="{D07DDFFD-4E12-A342-8E4F-764089C4D8D3}">
          <p14:sldIdLst>
            <p14:sldId id="277"/>
            <p14:sldId id="263"/>
            <p14:sldId id="264"/>
          </p14:sldIdLst>
        </p14:section>
        <p14:section name="Conclusion" id="{8ED8EB09-CEC4-3846-B9F2-D2E4D4FD4A71}">
          <p14:sldIdLst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/>
    <p:restoredTop sz="94991"/>
  </p:normalViewPr>
  <p:slideViewPr>
    <p:cSldViewPr snapToGrid="0">
      <p:cViewPr varScale="1">
        <p:scale>
          <a:sx n="157" d="100"/>
          <a:sy n="157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336F7-8F11-44CC-94F4-BA74A3C6C7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B57CD-C128-47C6-BACE-A806325C3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Downloaded from Kaggle.com</a:t>
          </a:r>
        </a:p>
      </dgm:t>
    </dgm:pt>
    <dgm:pt modelId="{81BAEDA2-45C4-45FE-A6C4-6B547C886AFB}" type="parTrans" cxnId="{C369787D-A5F3-45B6-9B32-4FB4EFA52592}">
      <dgm:prSet/>
      <dgm:spPr/>
      <dgm:t>
        <a:bodyPr/>
        <a:lstStyle/>
        <a:p>
          <a:endParaRPr lang="en-US"/>
        </a:p>
      </dgm:t>
    </dgm:pt>
    <dgm:pt modelId="{6898F991-989A-4DA6-A9B4-31B127825D38}" type="sibTrans" cxnId="{C369787D-A5F3-45B6-9B32-4FB4EFA52592}">
      <dgm:prSet/>
      <dgm:spPr/>
      <dgm:t>
        <a:bodyPr/>
        <a:lstStyle/>
        <a:p>
          <a:endParaRPr lang="en-US"/>
        </a:p>
      </dgm:t>
    </dgm:pt>
    <dgm:pt modelId="{4083E64C-6C18-4C8B-B944-D828BE89DC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2000 instances of a player changing team in Summer 2022 transfer window with 12 variables</a:t>
          </a:r>
        </a:p>
      </dgm:t>
    </dgm:pt>
    <dgm:pt modelId="{8B898042-8373-4DEF-A2BF-C1EF8AB147DA}" type="parTrans" cxnId="{0E8417E4-BE1D-40F7-84E1-EDA80331BA2D}">
      <dgm:prSet/>
      <dgm:spPr/>
      <dgm:t>
        <a:bodyPr/>
        <a:lstStyle/>
        <a:p>
          <a:endParaRPr lang="en-US"/>
        </a:p>
      </dgm:t>
    </dgm:pt>
    <dgm:pt modelId="{2A39BAD6-7B6F-4AF1-A9B3-BA0E608E51EC}" type="sibTrans" cxnId="{0E8417E4-BE1D-40F7-84E1-EDA80331BA2D}">
      <dgm:prSet/>
      <dgm:spPr/>
      <dgm:t>
        <a:bodyPr/>
        <a:lstStyle/>
        <a:p>
          <a:endParaRPr lang="en-US"/>
        </a:p>
      </dgm:t>
    </dgm:pt>
    <dgm:pt modelId="{55EC9B9A-C93D-478D-A90F-98594AED2CB3}" type="pres">
      <dgm:prSet presAssocID="{340336F7-8F11-44CC-94F4-BA74A3C6C704}" presName="root" presStyleCnt="0">
        <dgm:presLayoutVars>
          <dgm:dir/>
          <dgm:resizeHandles val="exact"/>
        </dgm:presLayoutVars>
      </dgm:prSet>
      <dgm:spPr/>
    </dgm:pt>
    <dgm:pt modelId="{DFA28BF5-DF41-4B21-A783-E51B56B14AB7}" type="pres">
      <dgm:prSet presAssocID="{148B57CD-C128-47C6-BACE-A806325C341A}" presName="compNode" presStyleCnt="0"/>
      <dgm:spPr/>
    </dgm:pt>
    <dgm:pt modelId="{7D6C0879-C02C-4DC1-A860-FAADE7DAAA22}" type="pres">
      <dgm:prSet presAssocID="{148B57CD-C128-47C6-BACE-A806325C341A}" presName="bgRect" presStyleLbl="bgShp" presStyleIdx="0" presStyleCnt="2"/>
      <dgm:spPr/>
    </dgm:pt>
    <dgm:pt modelId="{8636C1B6-00B5-443F-8B80-AAF7B277B8CA}" type="pres">
      <dgm:prSet presAssocID="{148B57CD-C128-47C6-BACE-A806325C34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68BE698-4066-40AB-ADA7-C08278D0594C}" type="pres">
      <dgm:prSet presAssocID="{148B57CD-C128-47C6-BACE-A806325C341A}" presName="spaceRect" presStyleCnt="0"/>
      <dgm:spPr/>
    </dgm:pt>
    <dgm:pt modelId="{2D5021DF-C8C9-41DE-95EF-FC767D902E9D}" type="pres">
      <dgm:prSet presAssocID="{148B57CD-C128-47C6-BACE-A806325C341A}" presName="parTx" presStyleLbl="revTx" presStyleIdx="0" presStyleCnt="2">
        <dgm:presLayoutVars>
          <dgm:chMax val="0"/>
          <dgm:chPref val="0"/>
        </dgm:presLayoutVars>
      </dgm:prSet>
      <dgm:spPr/>
    </dgm:pt>
    <dgm:pt modelId="{E8C02974-31B7-4C12-81CC-9EF7A3781718}" type="pres">
      <dgm:prSet presAssocID="{6898F991-989A-4DA6-A9B4-31B127825D38}" presName="sibTrans" presStyleCnt="0"/>
      <dgm:spPr/>
    </dgm:pt>
    <dgm:pt modelId="{CD3059CD-F7B9-42F9-9D5D-7F002D2368E5}" type="pres">
      <dgm:prSet presAssocID="{4083E64C-6C18-4C8B-B944-D828BE89DC7A}" presName="compNode" presStyleCnt="0"/>
      <dgm:spPr/>
    </dgm:pt>
    <dgm:pt modelId="{A049AA09-5A61-4886-9443-AD268B19AA04}" type="pres">
      <dgm:prSet presAssocID="{4083E64C-6C18-4C8B-B944-D828BE89DC7A}" presName="bgRect" presStyleLbl="bgShp" presStyleIdx="1" presStyleCnt="2"/>
      <dgm:spPr/>
    </dgm:pt>
    <dgm:pt modelId="{324F3BD4-9DA9-4E0B-A8BD-B85780A561FB}" type="pres">
      <dgm:prSet presAssocID="{4083E64C-6C18-4C8B-B944-D828BE89DC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21A4BDE1-7D01-41CA-BA0A-7D047A1E2F72}" type="pres">
      <dgm:prSet presAssocID="{4083E64C-6C18-4C8B-B944-D828BE89DC7A}" presName="spaceRect" presStyleCnt="0"/>
      <dgm:spPr/>
    </dgm:pt>
    <dgm:pt modelId="{9140B8BF-DD4C-4E7F-8DD8-E027942B826A}" type="pres">
      <dgm:prSet presAssocID="{4083E64C-6C18-4C8B-B944-D828BE89DC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0D2E5B-5B69-4714-B23E-7E0AC5DC106B}" type="presOf" srcId="{340336F7-8F11-44CC-94F4-BA74A3C6C704}" destId="{55EC9B9A-C93D-478D-A90F-98594AED2CB3}" srcOrd="0" destOrd="0" presId="urn:microsoft.com/office/officeart/2018/2/layout/IconVerticalSolidList"/>
    <dgm:cxn modelId="{C369787D-A5F3-45B6-9B32-4FB4EFA52592}" srcId="{340336F7-8F11-44CC-94F4-BA74A3C6C704}" destId="{148B57CD-C128-47C6-BACE-A806325C341A}" srcOrd="0" destOrd="0" parTransId="{81BAEDA2-45C4-45FE-A6C4-6B547C886AFB}" sibTransId="{6898F991-989A-4DA6-A9B4-31B127825D38}"/>
    <dgm:cxn modelId="{F9665F81-7370-431B-A52B-1DC510088676}" type="presOf" srcId="{148B57CD-C128-47C6-BACE-A806325C341A}" destId="{2D5021DF-C8C9-41DE-95EF-FC767D902E9D}" srcOrd="0" destOrd="0" presId="urn:microsoft.com/office/officeart/2018/2/layout/IconVerticalSolidList"/>
    <dgm:cxn modelId="{4C09F3A8-A2F5-44AF-BBDA-148E10F6CCDF}" type="presOf" srcId="{4083E64C-6C18-4C8B-B944-D828BE89DC7A}" destId="{9140B8BF-DD4C-4E7F-8DD8-E027942B826A}" srcOrd="0" destOrd="0" presId="urn:microsoft.com/office/officeart/2018/2/layout/IconVerticalSolidList"/>
    <dgm:cxn modelId="{0E8417E4-BE1D-40F7-84E1-EDA80331BA2D}" srcId="{340336F7-8F11-44CC-94F4-BA74A3C6C704}" destId="{4083E64C-6C18-4C8B-B944-D828BE89DC7A}" srcOrd="1" destOrd="0" parTransId="{8B898042-8373-4DEF-A2BF-C1EF8AB147DA}" sibTransId="{2A39BAD6-7B6F-4AF1-A9B3-BA0E608E51EC}"/>
    <dgm:cxn modelId="{C89F081B-97C0-4D6D-86CF-16CA12497315}" type="presParOf" srcId="{55EC9B9A-C93D-478D-A90F-98594AED2CB3}" destId="{DFA28BF5-DF41-4B21-A783-E51B56B14AB7}" srcOrd="0" destOrd="0" presId="urn:microsoft.com/office/officeart/2018/2/layout/IconVerticalSolidList"/>
    <dgm:cxn modelId="{8000971A-B6AC-42BB-8728-486C4F9CA2D2}" type="presParOf" srcId="{DFA28BF5-DF41-4B21-A783-E51B56B14AB7}" destId="{7D6C0879-C02C-4DC1-A860-FAADE7DAAA22}" srcOrd="0" destOrd="0" presId="urn:microsoft.com/office/officeart/2018/2/layout/IconVerticalSolidList"/>
    <dgm:cxn modelId="{51FB2485-6C28-4A6C-A241-A44FF2AB5849}" type="presParOf" srcId="{DFA28BF5-DF41-4B21-A783-E51B56B14AB7}" destId="{8636C1B6-00B5-443F-8B80-AAF7B277B8CA}" srcOrd="1" destOrd="0" presId="urn:microsoft.com/office/officeart/2018/2/layout/IconVerticalSolidList"/>
    <dgm:cxn modelId="{52D9A12D-87D6-48DA-B082-1C6AB3D310F8}" type="presParOf" srcId="{DFA28BF5-DF41-4B21-A783-E51B56B14AB7}" destId="{668BE698-4066-40AB-ADA7-C08278D0594C}" srcOrd="2" destOrd="0" presId="urn:microsoft.com/office/officeart/2018/2/layout/IconVerticalSolidList"/>
    <dgm:cxn modelId="{B1A2A547-AEAA-464B-A903-5570AF2DFAFF}" type="presParOf" srcId="{DFA28BF5-DF41-4B21-A783-E51B56B14AB7}" destId="{2D5021DF-C8C9-41DE-95EF-FC767D902E9D}" srcOrd="3" destOrd="0" presId="urn:microsoft.com/office/officeart/2018/2/layout/IconVerticalSolidList"/>
    <dgm:cxn modelId="{53B669F9-41FE-401C-87DD-7FB3715353C7}" type="presParOf" srcId="{55EC9B9A-C93D-478D-A90F-98594AED2CB3}" destId="{E8C02974-31B7-4C12-81CC-9EF7A3781718}" srcOrd="1" destOrd="0" presId="urn:microsoft.com/office/officeart/2018/2/layout/IconVerticalSolidList"/>
    <dgm:cxn modelId="{D2B4A8EC-67C9-419C-8EB5-ECF7FC3FCDF4}" type="presParOf" srcId="{55EC9B9A-C93D-478D-A90F-98594AED2CB3}" destId="{CD3059CD-F7B9-42F9-9D5D-7F002D2368E5}" srcOrd="2" destOrd="0" presId="urn:microsoft.com/office/officeart/2018/2/layout/IconVerticalSolidList"/>
    <dgm:cxn modelId="{89243FB4-EE18-471F-BF67-06BF3F80F1F3}" type="presParOf" srcId="{CD3059CD-F7B9-42F9-9D5D-7F002D2368E5}" destId="{A049AA09-5A61-4886-9443-AD268B19AA04}" srcOrd="0" destOrd="0" presId="urn:microsoft.com/office/officeart/2018/2/layout/IconVerticalSolidList"/>
    <dgm:cxn modelId="{CC268E82-C515-4B9F-AD21-B05926028D20}" type="presParOf" srcId="{CD3059CD-F7B9-42F9-9D5D-7F002D2368E5}" destId="{324F3BD4-9DA9-4E0B-A8BD-B85780A561FB}" srcOrd="1" destOrd="0" presId="urn:microsoft.com/office/officeart/2018/2/layout/IconVerticalSolidList"/>
    <dgm:cxn modelId="{D5AAA009-1CF1-4363-9C63-33EF9D0D9215}" type="presParOf" srcId="{CD3059CD-F7B9-42F9-9D5D-7F002D2368E5}" destId="{21A4BDE1-7D01-41CA-BA0A-7D047A1E2F72}" srcOrd="2" destOrd="0" presId="urn:microsoft.com/office/officeart/2018/2/layout/IconVerticalSolidList"/>
    <dgm:cxn modelId="{8E69FD5A-16C8-4A0C-ABE4-5503E014E541}" type="presParOf" srcId="{CD3059CD-F7B9-42F9-9D5D-7F002D2368E5}" destId="{9140B8BF-DD4C-4E7F-8DD8-E027942B82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C0879-C02C-4DC1-A860-FAADE7DAAA22}">
      <dsp:nvSpPr>
        <dsp:cNvPr id="0" name=""/>
        <dsp:cNvSpPr/>
      </dsp:nvSpPr>
      <dsp:spPr>
        <a:xfrm>
          <a:off x="0" y="617948"/>
          <a:ext cx="6123783" cy="11408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6C1B6-00B5-443F-8B80-AAF7B277B8CA}">
      <dsp:nvSpPr>
        <dsp:cNvPr id="0" name=""/>
        <dsp:cNvSpPr/>
      </dsp:nvSpPr>
      <dsp:spPr>
        <a:xfrm>
          <a:off x="345100" y="874635"/>
          <a:ext cx="627455" cy="627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021DF-C8C9-41DE-95EF-FC767D902E9D}">
      <dsp:nvSpPr>
        <dsp:cNvPr id="0" name=""/>
        <dsp:cNvSpPr/>
      </dsp:nvSpPr>
      <dsp:spPr>
        <a:xfrm>
          <a:off x="1317657" y="617948"/>
          <a:ext cx="4806125" cy="114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38" tIns="120738" rIns="120738" bIns="12073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Downloaded from Kaggle.com</a:t>
          </a:r>
        </a:p>
      </dsp:txBody>
      <dsp:txXfrm>
        <a:off x="1317657" y="617948"/>
        <a:ext cx="4806125" cy="1140828"/>
      </dsp:txXfrm>
    </dsp:sp>
    <dsp:sp modelId="{A049AA09-5A61-4886-9443-AD268B19AA04}">
      <dsp:nvSpPr>
        <dsp:cNvPr id="0" name=""/>
        <dsp:cNvSpPr/>
      </dsp:nvSpPr>
      <dsp:spPr>
        <a:xfrm>
          <a:off x="0" y="2043984"/>
          <a:ext cx="6123783" cy="11408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F3BD4-9DA9-4E0B-A8BD-B85780A561FB}">
      <dsp:nvSpPr>
        <dsp:cNvPr id="0" name=""/>
        <dsp:cNvSpPr/>
      </dsp:nvSpPr>
      <dsp:spPr>
        <a:xfrm>
          <a:off x="345100" y="2300671"/>
          <a:ext cx="627455" cy="627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0B8BF-DD4C-4E7F-8DD8-E027942B826A}">
      <dsp:nvSpPr>
        <dsp:cNvPr id="0" name=""/>
        <dsp:cNvSpPr/>
      </dsp:nvSpPr>
      <dsp:spPr>
        <a:xfrm>
          <a:off x="1317657" y="2043984"/>
          <a:ext cx="4806125" cy="114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38" tIns="120738" rIns="120738" bIns="12073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2000 instances of a player changing team in Summer 2022 transfer window with 12 variables</a:t>
          </a:r>
        </a:p>
      </dsp:txBody>
      <dsp:txXfrm>
        <a:off x="1317657" y="2043984"/>
        <a:ext cx="4806125" cy="114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8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6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4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2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9/17/22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71F0-4C43-D377-DA24-1C88652A9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World Soccer Transfer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9CCBC-3599-8843-42F6-4BE988FEE0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Parsons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7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B60F68-FDB1-445E-86D9-99754D09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59899F-4F70-47B8-A789-D55754B2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324F333-00D6-42B9-9FAF-CF363368D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12B7F38-8E3E-4EEF-9908-576CB259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779757-9FCC-422A-BBA7-A57786A2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EDC7221-2E45-48CB-A95C-C4DD6BD9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77A1AB2-D78D-4E8E-974C-9E64A841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2225A4F-F920-4FC1-8F93-ACC431412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A265A3F-0ADF-4159-B66C-FA096F6C9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DDD2F09-62D0-4C59-8C23-96A0FE10D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0904CF7-7503-4BF2-A259-C0B0233CD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B58C794-2E2D-4E01-8919-985F0455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0E0A41A-A85C-4D2E-831D-7BD9458E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C4747D4-B48B-4BB4-BC80-D77801C2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3BFBF51-1216-4BFC-85C0-5C804BD26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4D8F5AC-5FDC-4B87-8B14-ABA01E75D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F93517E-C349-440C-BC17-598285716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1722F822-8989-45EB-A832-924B6E298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F4760FC1-21E2-46AE-8107-6B01F93C7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3E53CCB-D738-4877-AD38-8434A8572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CCB749E7-F2EC-4381-B637-7E07D129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A176BDF-D43B-4CE2-AF11-8B1EC0159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D765D28-12BF-4835-B395-64A34B73A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CF5A268-1245-4555-B9EF-FCB3CF6D3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0">
            <a:extLst>
              <a:ext uri="{FF2B5EF4-FFF2-40B4-BE49-F238E27FC236}">
                <a16:creationId xmlns:a16="http://schemas.microsoft.com/office/drawing/2014/main" id="{84D69C6B-B7B2-417A-8095-55D1779D1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FD756-25FE-9F50-1020-508F0E1A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758975"/>
            <a:ext cx="4005608" cy="20729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9" name="Isosceles Triangle 22">
            <a:extLst>
              <a:ext uri="{FF2B5EF4-FFF2-40B4-BE49-F238E27FC236}">
                <a16:creationId xmlns:a16="http://schemas.microsoft.com/office/drawing/2014/main" id="{A6B1A6AA-07D2-4BF6-8C56-7DFEA3FF3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44">
            <a:extLst>
              <a:ext uri="{FF2B5EF4-FFF2-40B4-BE49-F238E27FC236}">
                <a16:creationId xmlns:a16="http://schemas.microsoft.com/office/drawing/2014/main" id="{BA9D7FFC-4EC9-4ECD-B925-7BF647D4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05BF0-E3A9-143E-D68A-C6C3F253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en-US" sz="3600"/>
              <a:t>Star Player Rules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065066-D6CE-01D2-A164-B2772ED2E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E"/>
                </a:solidFill>
              </a:rPr>
              <a:t>The Premier League had an influx of star left wingers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E"/>
                </a:solidFill>
              </a:rPr>
              <a:t>West Ham bought the most high-priced players</a:t>
            </a: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8A817-7685-6A0F-DA4C-E5F644F4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14" y="3587191"/>
            <a:ext cx="3418389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9925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5424-4867-2E3B-26DC-AF8E9F53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and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2FB37-987B-3C18-494F-76313F172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Predicting the transfer fee</a:t>
            </a:r>
          </a:p>
          <a:p>
            <a:r>
              <a:rPr lang="en-US" dirty="0"/>
              <a:t>Forecasting the league a player will go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8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033B262-E9AA-4802-B710-AF3D645A0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651A9A41-8686-4981-95BD-0F8CA2A5A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8A9A32EB-8C31-4A08-8981-95C65EE18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AEE156A8-0189-43C7-BD08-2CC3B8C5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57343C1-EBE4-44BC-81B4-781ECC82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0EEBC2B-6AE5-4C02-A858-74FB3982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BA0E90C5-0AB9-46E2-8039-819BAF72E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AA3EC74-2BD3-411A-94C4-0E186CFF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421B063-8FBF-44E7-ACC6-38653C731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AFA23F9-9B06-4BD1-A367-42D0B3083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3DA004C6-F175-4716-9692-C11AFD93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2A787D19-5477-4EDE-92C7-2394F35D9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A9BFA98D-5266-4E73-B494-2791E6FD5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24B7AD78-D537-4587-8A36-DFEECBBFF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CA593310-DB96-4E40-A7DD-4E8EA9525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388D023-F42D-4AFB-8A0C-6D68C10E3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0F3D0B7-C06D-4F1C-A917-BCAD80F0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C260583-0D08-451F-8CF2-0FCA8F735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6660F74B-4095-410C-B5CB-C92A75CB3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231F31DE-F0E3-4FE1-95E0-8C8FEF3E0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CF7A272C-30DD-4D67-9B63-C8ECB4E94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840C9384-5FA4-4282-85D2-A5079A974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5E2237-3918-4482-B34B-968121E4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737C21-E987-403B-93EA-EC96F615C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22">
              <a:extLst>
                <a:ext uri="{FF2B5EF4-FFF2-40B4-BE49-F238E27FC236}">
                  <a16:creationId xmlns:a16="http://schemas.microsoft.com/office/drawing/2014/main" id="{59BB9831-3AD1-40B6-A67C-4780E3A25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7195B7-8E5C-412C-A0F4-582E21AC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84A867A-1C23-4E19-A72E-AD99DABF9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4EBD564-9A8C-4013-8E07-01A553E0A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10AF591B-B71A-43C5-876A-4B6BA19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6A8CA75B-42C8-4345-B3CA-C60B4E9C5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6A0A355E-256E-4A43-A17A-D81A9E64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7B0CC07A-EC2A-474D-9BD3-93EB115BA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85683425-DE52-4A44-8B16-517C35C73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25D7CCAA-EB6E-4189-83B8-7C62F506B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A987DA47-C130-4280-8A1E-5E05A2C4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C0E59C6C-BFC0-4D29-9768-48A0703DD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4850BCFF-7898-4BA4-B83C-D90677AD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D8448756-D147-4FEE-A959-7F44019FC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49C6C033-0BA9-4122-BA84-E06C0C12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F031E86C-FCBE-4DBB-A27E-C02A308AA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CD567F43-6FB2-4E32-B324-3677CC926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1EDD2C0C-1C0B-4145-AD0A-1131CD97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C902049C-9D7E-4AFA-907E-005BA4196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ECF07118-6C7E-4529-B97C-4EE0451A2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5036508C-0AAB-4CB8-85AA-A41478AA1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90C04D94-57B5-4C0E-9C1B-C562F1DBC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BC679C5B-3DC0-489C-BF5F-EB901A3CA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D63FA63E-2A68-4A2B-89B5-7B09416FE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87E23F9B-33DA-4F04-97F6-E428C9FA2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11CFBD-1A03-408B-B5B6-8F625567A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D909A44-BF67-4AA8-A176-7F1CCF87F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22">
              <a:extLst>
                <a:ext uri="{FF2B5EF4-FFF2-40B4-BE49-F238E27FC236}">
                  <a16:creationId xmlns:a16="http://schemas.microsoft.com/office/drawing/2014/main" id="{5E6EC844-188E-4088-8877-4997A9F5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BCA5345-7C95-4DB5-9BCB-763B1F34B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87EF2A-A381-A693-D109-933EF9EA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lang="en-US" dirty="0"/>
              <a:t>Naïve Bayes and SVM Prediction for Transfer Fees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B16EAAFB-D30F-2AA3-C7D2-38CD073A4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" r="14632" b="5"/>
          <a:stretch/>
        </p:blipFill>
        <p:spPr>
          <a:xfrm>
            <a:off x="5114014" y="806432"/>
            <a:ext cx="3059586" cy="238017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20" name="Content Placeholder 19" descr="Table&#10;&#10;Description automatically generated">
            <a:extLst>
              <a:ext uri="{FF2B5EF4-FFF2-40B4-BE49-F238E27FC236}">
                <a16:creationId xmlns:a16="http://schemas.microsoft.com/office/drawing/2014/main" id="{CEDADFF2-5462-8F5B-BC79-C7C36BEDFC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75" r="19164" b="2"/>
          <a:stretch/>
        </p:blipFill>
        <p:spPr>
          <a:xfrm>
            <a:off x="8330883" y="804037"/>
            <a:ext cx="3059586" cy="238017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F874EED-0DAE-8B5B-F42C-DD337536F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8447" y="3672402"/>
            <a:ext cx="6281873" cy="23794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Naïve Bayes model performed with a 43% accuracy</a:t>
            </a:r>
          </a:p>
          <a:p>
            <a:r>
              <a:rPr lang="en-US" dirty="0"/>
              <a:t>SVM model perform with 99% accuracy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23AED-2B7B-03FC-FF33-30FEEEE15226}"/>
              </a:ext>
            </a:extLst>
          </p:cNvPr>
          <p:cNvSpPr txBox="1"/>
          <p:nvPr/>
        </p:nvSpPr>
        <p:spPr>
          <a:xfrm>
            <a:off x="5114014" y="376238"/>
            <a:ext cx="170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5F54A8-C21B-BD26-86B1-E8DBC705AFB0}"/>
              </a:ext>
            </a:extLst>
          </p:cNvPr>
          <p:cNvSpPr txBox="1"/>
          <p:nvPr/>
        </p:nvSpPr>
        <p:spPr>
          <a:xfrm>
            <a:off x="8330883" y="375278"/>
            <a:ext cx="170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65196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CF60658-DEC8-4D20-9F23-8839C8E8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246370B-6458-448F-B81A-B5D3ACF62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8B84AAB4-E7B8-4327-8C49-B3A3EA1F2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73CC447-D1E0-44F8-BCDD-560B3A0B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98B1CF5-7051-497C-A671-FFB5C5520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539013-243C-412D-8A8C-F44457503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9ED3F69-5A35-4E82-A404-0A17F6A43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C908928-6E53-4BAE-B5EE-57A14CA3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86863F86-9C3E-4D12-89D3-4ABB82D25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134A2410-4FFB-4B83-8DBD-B7E0890CC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8BEBB91B-006C-41A3-BA8B-4A5815C0F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E6A1561D-CC9B-4A2B-AFA3-30ECC7415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EF5709D-03BB-4E49-A73B-E37BEE0D7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B435E48-8CA3-49CD-AA01-10F1CE89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997D5AA0-415E-4D20-8032-ADE3E28B4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54B4782-6A16-49EB-A041-FBBDFCC2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384F5D8D-51AF-49B7-8C36-B5F9E4E6B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E52DD33-5AEA-489F-A98D-46843BC5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12DD397F-E36A-46AB-A63C-1FBD1C975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C61D838-D32E-4A49-9100-6400433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3EEBECD7-CA27-4516-8B0E-99E09095D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8C5C4FC9-F59E-405C-B735-AE5BAB6F6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006AE4-8B9B-4062-9DB6-5AD0A7FD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502C52-1CD4-4A9F-8B23-D5C34834A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22">
              <a:extLst>
                <a:ext uri="{FF2B5EF4-FFF2-40B4-BE49-F238E27FC236}">
                  <a16:creationId xmlns:a16="http://schemas.microsoft.com/office/drawing/2014/main" id="{F6B6343E-BC7F-423D-A43C-E9F410C0A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4997D8-E24F-4A06-8645-36AEAEE2C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E153B42-327D-4013-A5E4-556A84393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5A2778-F333-41D1-8E37-0A65FA049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D226896-3F0B-42BA-A1CC-B94E07F88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D0D34D98-CDBF-418D-998F-882CDF2DE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D6CC821-3FD6-42DE-B2F5-8EB77148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4115571A-60A3-4D26-A7AF-D0D743F3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92C1A274-D6FA-46E1-A9ED-38E1BED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55582E7E-A9FC-441F-9FC9-E5D096870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5C75C446-3C74-421C-AD92-EE835A737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E4467640-2279-4575-A252-85F23D568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3411FAC5-99F4-4743-BBC5-E535B793A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1B9C4EBE-CBD7-4F0C-8264-BE2F0F3AC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50B1286E-17C0-4343-8462-0313167E6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DABB4B8B-163C-449D-974F-A5CAFE1BD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B7989A3E-9959-4A5E-9B7A-7EA09CC6D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9C839056-7631-4158-89C0-DE6503165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F965BB27-7956-4F24-8087-E1616300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217619D4-996C-47C2-9DDD-BAFD56D2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FFF774D3-2895-4399-A78C-A08A7BB7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7C51815-3DE7-4828-A762-680C975FF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47EC6F5E-DF92-4729-8F2E-7B23B2B67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9DFE29AE-E735-4532-BFB5-FC8983139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7D193FA0-2275-4E6C-98CE-F7F7E037F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D304DB-5EAC-45CB-A1A9-F6CC57B95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FB465B3-B981-411E-9EA9-38D6E8ACB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22">
              <a:extLst>
                <a:ext uri="{FF2B5EF4-FFF2-40B4-BE49-F238E27FC236}">
                  <a16:creationId xmlns:a16="http://schemas.microsoft.com/office/drawing/2014/main" id="{F687E205-E2BF-4534-882B-0CA721D9F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016391-F9EF-4459-8959-59C9EEC6E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87EF2A-A381-A693-D109-933EF9EA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Naïve Bayes and SVM Prediction for League To</a:t>
            </a: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F4DA937-0AE5-4DAD-B8E5-A2FC856F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4014" y="803186"/>
            <a:ext cx="6270266" cy="237998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E93D9859-9A9C-D93C-BA34-A41E990FCB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273260" y="1261267"/>
            <a:ext cx="2900340" cy="1464671"/>
          </a:xfrm>
          <a:prstGeom prst="rect">
            <a:avLst/>
          </a:prstGeom>
          <a:ln w="9525">
            <a:noFill/>
          </a:ln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193685CC-ABAD-A4E0-34C4-8AD1A96F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883" y="1249389"/>
            <a:ext cx="2894900" cy="1483636"/>
          </a:xfrm>
          <a:prstGeom prst="rect">
            <a:avLst/>
          </a:prstGeom>
          <a:ln w="9525">
            <a:noFill/>
          </a:ln>
        </p:spPr>
      </p:pic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D67A5F35-AB99-9E0F-7189-00C1B2743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3672402"/>
            <a:ext cx="6281873" cy="23794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Both models performed better in determining the league a player goes to</a:t>
            </a:r>
          </a:p>
          <a:p>
            <a:r>
              <a:rPr lang="en-US" dirty="0"/>
              <a:t>The Naïve Bayes model had 99% accuracy and the SVM model was at 100%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F2E213-70E2-0783-BD7A-5D91195BD8AD}"/>
              </a:ext>
            </a:extLst>
          </p:cNvPr>
          <p:cNvSpPr txBox="1"/>
          <p:nvPr/>
        </p:nvSpPr>
        <p:spPr>
          <a:xfrm>
            <a:off x="5273260" y="602894"/>
            <a:ext cx="170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21A02B-AA8F-6D30-9008-5BFC1A97544C}"/>
              </a:ext>
            </a:extLst>
          </p:cNvPr>
          <p:cNvSpPr txBox="1"/>
          <p:nvPr/>
        </p:nvSpPr>
        <p:spPr>
          <a:xfrm>
            <a:off x="8328770" y="597504"/>
            <a:ext cx="170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58221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5424-4867-2E3B-26DC-AF8E9F53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2FB37-987B-3C18-494F-76313F172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star player movements classified?</a:t>
            </a:r>
          </a:p>
          <a:p>
            <a:r>
              <a:rPr lang="en-US" dirty="0"/>
              <a:t>Where are the new Premier League players moving?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892DD75-0F21-4634-99B7-E84CA53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F33740-2A83-42E8-A598-9AE61A3F0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899C82F-20B6-4E2D-AB9D-1713FB3E6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5D89ADB3-2D4B-4770-A268-498E3840E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5034FDD9-592C-44B5-BC27-2E924BF3B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4770B370-A883-43EB-9548-9F4DF8AFB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B4352703-BD5E-41FD-B464-679A4C6B7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030174A-A42D-4ECB-8A60-CF7D8732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28551ADF-F4C9-471C-B42F-D2D31E333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93A66B57-AB21-4F33-AA9A-B7EB77A1E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A1B8DCE-9DBF-48EC-85D4-5FC83581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52FA78DE-98F5-44CD-B9E3-7A5ED0AB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F3E719C3-D321-48DD-8374-FF3B01E3C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CA9A2902-2BBF-4AD3-BA2E-88A033E7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052E19B-E780-4BD7-AAE5-F0087C6DE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26318BCD-2E45-42B7-81DD-3D91924DD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F32B7AC7-D1A6-46B1-91B3-36A119862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04127CF-94AE-471B-AABC-7884E900E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0AB28A6D-6244-4B44-9B35-11BB6B8A1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220F393F-FEF8-4D1A-A959-F0EC20D65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0CE6A4D-5C7D-460B-B2FD-8E85CD5AB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8A535C9C-6C1A-4BCF-BA51-CD74AA7E7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36530B88-C8C1-478A-B785-86E745DD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87EF2A-A381-A693-D109-933EF9EA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Star Player Clustering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C49DF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44F379-895F-84EF-72ED-87519FF32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409" b="2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1D10-464B-50E9-0939-304F79F4D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3817" y="2338388"/>
            <a:ext cx="4099607" cy="3678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C49DFE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The transfer of the star players could be broken into 4 clusters</a:t>
            </a:r>
          </a:p>
          <a:p>
            <a:pPr lvl="1" indent="-228600">
              <a:buClr>
                <a:srgbClr val="C49DFE"/>
              </a:buClr>
              <a:buFont typeface="Wingdings" panose="05000000000000000000" pitchFamily="2" charset="2"/>
              <a:buChar char="§"/>
            </a:pPr>
            <a:r>
              <a:rPr lang="en-US" dirty="0"/>
              <a:t>Green: Most expensive Premier League Players (50m+)</a:t>
            </a:r>
          </a:p>
          <a:p>
            <a:pPr lvl="1" indent="-228600">
              <a:buClr>
                <a:srgbClr val="C49DFE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Teal: Less Expensive Premier League Players (20m to 50m)</a:t>
            </a:r>
          </a:p>
          <a:p>
            <a:pPr lvl="1" indent="-228600">
              <a:buClr>
                <a:srgbClr val="C49DFE"/>
              </a:buClr>
              <a:buFont typeface="Wingdings" panose="05000000000000000000" pitchFamily="2" charset="2"/>
              <a:buChar char="§"/>
            </a:pPr>
            <a:r>
              <a:rPr lang="en-US" dirty="0"/>
              <a:t>Purple: Expensive non-PL players </a:t>
            </a:r>
          </a:p>
          <a:p>
            <a:pPr lvl="1" indent="-228600">
              <a:buClr>
                <a:srgbClr val="C49DFE"/>
              </a:buClr>
              <a:buFont typeface="Wingdings" panose="05000000000000000000" pitchFamily="2" charset="2"/>
              <a:buChar char="§"/>
            </a:pPr>
            <a:r>
              <a:rPr lang="en-US" dirty="0"/>
              <a:t>Red: Less expensive non-PL players</a:t>
            </a:r>
          </a:p>
        </p:txBody>
      </p:sp>
    </p:spTree>
    <p:extLst>
      <p:ext uri="{BB962C8B-B14F-4D97-AF65-F5344CB8AC3E}">
        <p14:creationId xmlns:p14="http://schemas.microsoft.com/office/powerpoint/2010/main" val="9337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892DD75-0F21-4634-99B7-E84CA53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F33740-2A83-42E8-A598-9AE61A3F0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6899C82F-20B6-4E2D-AB9D-1713FB3E6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5D89ADB3-2D4B-4770-A268-498E3840E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5034FDD9-592C-44B5-BC27-2E924BF3B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4770B370-A883-43EB-9548-9F4DF8AFB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4352703-BD5E-41FD-B464-679A4C6B7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5030174A-A42D-4ECB-8A60-CF7D8732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28551ADF-F4C9-471C-B42F-D2D31E333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93A66B57-AB21-4F33-AA9A-B7EB77A1E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4A1B8DCE-9DBF-48EC-85D4-5FC83581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52FA78DE-98F5-44CD-B9E3-7A5ED0AB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F3E719C3-D321-48DD-8374-FF3B01E3C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CA9A2902-2BBF-4AD3-BA2E-88A033E7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3052E19B-E780-4BD7-AAE5-F0087C6DE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26318BCD-2E45-42B7-81DD-3D91924DD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F32B7AC7-D1A6-46B1-91B3-36A119862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B04127CF-94AE-471B-AABC-7884E900E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0AB28A6D-6244-4B44-9B35-11BB6B8A1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220F393F-FEF8-4D1A-A959-F0EC20D65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F0CE6A4D-5C7D-460B-B2FD-8E85CD5AB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8A535C9C-6C1A-4BCF-BA51-CD74AA7E7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36530B88-C8C1-478A-B785-86E745DD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87EF2A-A381-A693-D109-933EF9EA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Premier League Clustering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E988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1D10-464B-50E9-0939-304F79F4D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3817" y="2338388"/>
            <a:ext cx="4099607" cy="3678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PL transfer broke into 5 clusters</a:t>
            </a:r>
          </a:p>
          <a:p>
            <a:pPr lvl="1" indent="-228600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 dirty="0"/>
              <a:t>Red: Expensive players coming from outside PL</a:t>
            </a:r>
          </a:p>
          <a:p>
            <a:pPr lvl="1" indent="-228600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Blue: Medium cost players outside PL</a:t>
            </a:r>
          </a:p>
          <a:p>
            <a:pPr lvl="1" indent="-228600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Yellow: Cheap players outside PL</a:t>
            </a:r>
          </a:p>
          <a:p>
            <a:pPr lvl="1" indent="-228600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Purple: Expensive </a:t>
            </a:r>
            <a:r>
              <a:rPr lang="en-US"/>
              <a:t>players inside PL</a:t>
            </a:r>
            <a:endParaRPr lang="en-US">
              <a:solidFill>
                <a:schemeClr val="tx1"/>
              </a:solidFill>
            </a:endParaRPr>
          </a:p>
          <a:p>
            <a:pPr lvl="1" indent="-228600">
              <a:buClr>
                <a:srgbClr val="FE988E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Green: Cheaper players inside PL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Content Placeholder 6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B918961-21F7-51F5-FC00-FE9F44895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962" y="1246187"/>
            <a:ext cx="5766154" cy="4448176"/>
          </a:xfrm>
        </p:spPr>
      </p:pic>
    </p:spTree>
    <p:extLst>
      <p:ext uri="{BB962C8B-B14F-4D97-AF65-F5344CB8AC3E}">
        <p14:creationId xmlns:p14="http://schemas.microsoft.com/office/powerpoint/2010/main" val="402075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13F0-AAD5-D1F2-C160-4B1106C51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27E5-8704-6872-1289-E08C48150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Conclusion</a:t>
            </a:r>
          </a:p>
          <a:p>
            <a:r>
              <a:rPr lang="en-US" dirty="0"/>
              <a:t>Leagues mainly move players within their leagues, possible bargains when looking outside league</a:t>
            </a:r>
          </a:p>
          <a:p>
            <a:r>
              <a:rPr lang="en-US" dirty="0"/>
              <a:t>Successful prediction models for transfer fees can be used in future transfer window</a:t>
            </a:r>
          </a:p>
          <a:p>
            <a:r>
              <a:rPr lang="en-US" dirty="0"/>
              <a:t>Transfer can be grouped into distinct clusters. This can be used to help determine which tier of players a club should target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Analysis</a:t>
            </a:r>
          </a:p>
          <a:p>
            <a:r>
              <a:rPr lang="en-US" dirty="0"/>
              <a:t>Current analysis focuses more on the transfer moves</a:t>
            </a:r>
          </a:p>
          <a:p>
            <a:r>
              <a:rPr lang="en-US" dirty="0"/>
              <a:t>Possibilities to use team needs using club and player data</a:t>
            </a:r>
          </a:p>
          <a:p>
            <a:pPr lvl="1"/>
            <a:r>
              <a:rPr lang="en-US" dirty="0"/>
              <a:t>Example:  Team A struggles to score; which transfer targets could they acquire to fix that</a:t>
            </a:r>
          </a:p>
          <a:p>
            <a:pPr lvl="1"/>
            <a:r>
              <a:rPr lang="en-US" dirty="0"/>
              <a:t>Data available on https://</a:t>
            </a:r>
            <a:r>
              <a:rPr lang="en-US" dirty="0" err="1"/>
              <a:t>fbref.com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421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36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7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8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9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0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1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2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3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4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5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6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7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8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9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0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1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2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3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4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5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6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0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D892DD75-0F21-4634-99B7-E84CA53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FF33740-2A83-42E8-A598-9AE61A3F0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66" name="Freeform 5">
              <a:extLst>
                <a:ext uri="{FF2B5EF4-FFF2-40B4-BE49-F238E27FC236}">
                  <a16:creationId xmlns:a16="http://schemas.microsoft.com/office/drawing/2014/main" id="{6899C82F-20B6-4E2D-AB9D-1713FB3E6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6">
              <a:extLst>
                <a:ext uri="{FF2B5EF4-FFF2-40B4-BE49-F238E27FC236}">
                  <a16:creationId xmlns:a16="http://schemas.microsoft.com/office/drawing/2014/main" id="{5D89ADB3-2D4B-4770-A268-498E3840E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7">
              <a:extLst>
                <a:ext uri="{FF2B5EF4-FFF2-40B4-BE49-F238E27FC236}">
                  <a16:creationId xmlns:a16="http://schemas.microsoft.com/office/drawing/2014/main" id="{5034FDD9-592C-44B5-BC27-2E924BF3B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8">
              <a:extLst>
                <a:ext uri="{FF2B5EF4-FFF2-40B4-BE49-F238E27FC236}">
                  <a16:creationId xmlns:a16="http://schemas.microsoft.com/office/drawing/2014/main" id="{4770B370-A883-43EB-9548-9F4DF8AFB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9">
              <a:extLst>
                <a:ext uri="{FF2B5EF4-FFF2-40B4-BE49-F238E27FC236}">
                  <a16:creationId xmlns:a16="http://schemas.microsoft.com/office/drawing/2014/main" id="{B4352703-BD5E-41FD-B464-679A4C6B7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0">
              <a:extLst>
                <a:ext uri="{FF2B5EF4-FFF2-40B4-BE49-F238E27FC236}">
                  <a16:creationId xmlns:a16="http://schemas.microsoft.com/office/drawing/2014/main" id="{5030174A-A42D-4ECB-8A60-CF7D8732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1">
              <a:extLst>
                <a:ext uri="{FF2B5EF4-FFF2-40B4-BE49-F238E27FC236}">
                  <a16:creationId xmlns:a16="http://schemas.microsoft.com/office/drawing/2014/main" id="{28551ADF-F4C9-471C-B42F-D2D31E333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2">
              <a:extLst>
                <a:ext uri="{FF2B5EF4-FFF2-40B4-BE49-F238E27FC236}">
                  <a16:creationId xmlns:a16="http://schemas.microsoft.com/office/drawing/2014/main" id="{93A66B57-AB21-4F33-AA9A-B7EB77A1E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3">
              <a:extLst>
                <a:ext uri="{FF2B5EF4-FFF2-40B4-BE49-F238E27FC236}">
                  <a16:creationId xmlns:a16="http://schemas.microsoft.com/office/drawing/2014/main" id="{4A1B8DCE-9DBF-48EC-85D4-5FC83581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4">
              <a:extLst>
                <a:ext uri="{FF2B5EF4-FFF2-40B4-BE49-F238E27FC236}">
                  <a16:creationId xmlns:a16="http://schemas.microsoft.com/office/drawing/2014/main" id="{52FA78DE-98F5-44CD-B9E3-7A5ED0AB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5">
              <a:extLst>
                <a:ext uri="{FF2B5EF4-FFF2-40B4-BE49-F238E27FC236}">
                  <a16:creationId xmlns:a16="http://schemas.microsoft.com/office/drawing/2014/main" id="{F3E719C3-D321-48DD-8374-FF3B01E3C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6">
              <a:extLst>
                <a:ext uri="{FF2B5EF4-FFF2-40B4-BE49-F238E27FC236}">
                  <a16:creationId xmlns:a16="http://schemas.microsoft.com/office/drawing/2014/main" id="{CA9A2902-2BBF-4AD3-BA2E-88A033E7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7">
              <a:extLst>
                <a:ext uri="{FF2B5EF4-FFF2-40B4-BE49-F238E27FC236}">
                  <a16:creationId xmlns:a16="http://schemas.microsoft.com/office/drawing/2014/main" id="{3052E19B-E780-4BD7-AAE5-F0087C6DE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">
              <a:extLst>
                <a:ext uri="{FF2B5EF4-FFF2-40B4-BE49-F238E27FC236}">
                  <a16:creationId xmlns:a16="http://schemas.microsoft.com/office/drawing/2014/main" id="{26318BCD-2E45-42B7-81DD-3D91924DD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9">
              <a:extLst>
                <a:ext uri="{FF2B5EF4-FFF2-40B4-BE49-F238E27FC236}">
                  <a16:creationId xmlns:a16="http://schemas.microsoft.com/office/drawing/2014/main" id="{F32B7AC7-D1A6-46B1-91B3-36A119862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20">
              <a:extLst>
                <a:ext uri="{FF2B5EF4-FFF2-40B4-BE49-F238E27FC236}">
                  <a16:creationId xmlns:a16="http://schemas.microsoft.com/office/drawing/2014/main" id="{B04127CF-94AE-471B-AABC-7884E900E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21">
              <a:extLst>
                <a:ext uri="{FF2B5EF4-FFF2-40B4-BE49-F238E27FC236}">
                  <a16:creationId xmlns:a16="http://schemas.microsoft.com/office/drawing/2014/main" id="{0AB28A6D-6244-4B44-9B35-11BB6B8A1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22">
              <a:extLst>
                <a:ext uri="{FF2B5EF4-FFF2-40B4-BE49-F238E27FC236}">
                  <a16:creationId xmlns:a16="http://schemas.microsoft.com/office/drawing/2014/main" id="{220F393F-FEF8-4D1A-A959-F0EC20D65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23">
              <a:extLst>
                <a:ext uri="{FF2B5EF4-FFF2-40B4-BE49-F238E27FC236}">
                  <a16:creationId xmlns:a16="http://schemas.microsoft.com/office/drawing/2014/main" id="{F0CE6A4D-5C7D-460B-B2FD-8E85CD5AB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24">
              <a:extLst>
                <a:ext uri="{FF2B5EF4-FFF2-40B4-BE49-F238E27FC236}">
                  <a16:creationId xmlns:a16="http://schemas.microsoft.com/office/drawing/2014/main" id="{8A535C9C-6C1A-4BCF-BA51-CD74AA7E7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25">
              <a:extLst>
                <a:ext uri="{FF2B5EF4-FFF2-40B4-BE49-F238E27FC236}">
                  <a16:creationId xmlns:a16="http://schemas.microsoft.com/office/drawing/2014/main" id="{36530B88-C8C1-478A-B785-86E745DD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D75A042-D3E7-A613-8BAA-175EBB14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Business Case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F56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435 Football Transfer Stock Photos, Pictures &amp; Royalty-Free Images - iStock">
            <a:extLst>
              <a:ext uri="{FF2B5EF4-FFF2-40B4-BE49-F238E27FC236}">
                <a16:creationId xmlns:a16="http://schemas.microsoft.com/office/drawing/2014/main" id="{E2561569-624B-21E4-E424-36C104D9B8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01"/>
          <a:stretch/>
        </p:blipFill>
        <p:spPr bwMode="auto">
          <a:xfrm>
            <a:off x="972115" y="960214"/>
            <a:ext cx="5641848" cy="491947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E950A0-BC1D-97D0-1FE7-D25E8C337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3817" y="2338388"/>
            <a:ext cx="4099607" cy="3678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F562C"/>
              </a:buClr>
            </a:pPr>
            <a:r>
              <a:rPr lang="en-US" dirty="0"/>
              <a:t>World soccer markets generate billions in revenue each year.</a:t>
            </a:r>
          </a:p>
          <a:p>
            <a:pPr lvl="1">
              <a:buClr>
                <a:srgbClr val="FF562C"/>
              </a:buClr>
            </a:pPr>
            <a:r>
              <a:rPr lang="en-US" dirty="0"/>
              <a:t>Big Five leagues over 15b</a:t>
            </a:r>
          </a:p>
          <a:p>
            <a:pPr>
              <a:buClr>
                <a:srgbClr val="FF562C"/>
              </a:buClr>
            </a:pPr>
            <a:r>
              <a:rPr lang="en-US" dirty="0"/>
              <a:t>Quickest way to improve team via transfer market </a:t>
            </a:r>
          </a:p>
          <a:p>
            <a:pPr>
              <a:buClr>
                <a:srgbClr val="FF562C"/>
              </a:buClr>
            </a:pPr>
            <a:r>
              <a:rPr lang="en-US" dirty="0"/>
              <a:t>A transfer is when one team pays another for the right to give their player a contract</a:t>
            </a:r>
          </a:p>
          <a:p>
            <a:pPr>
              <a:buClr>
                <a:srgbClr val="FF562C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759A-837A-DEA6-75F6-C4D5694A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</a:rPr>
              <a:t>Data Overview</a:t>
            </a:r>
          </a:p>
        </p:txBody>
      </p:sp>
      <p:sp>
        <p:nvSpPr>
          <p:cNvPr id="46" name="Isosceles Triangle 38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48" name="Content Placeholder 6">
            <a:extLst>
              <a:ext uri="{FF2B5EF4-FFF2-40B4-BE49-F238E27FC236}">
                <a16:creationId xmlns:a16="http://schemas.microsoft.com/office/drawing/2014/main" id="{64CAC01B-4F8C-ADA5-BCFC-74E05242FB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80487" y="2249046"/>
          <a:ext cx="6123783" cy="380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40C5B46-6786-6E4C-97B3-0EF0C28DC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6566" y="1768712"/>
            <a:ext cx="7772400" cy="87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7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7B7A1E-A292-5B3D-447A-88175012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Transfer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6A30-9187-8D57-12ED-A954D3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ARM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Naïve Bayes and SVM</a:t>
            </a:r>
          </a:p>
          <a:p>
            <a:pPr algn="l">
              <a:lnSpc>
                <a:spcPct val="9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Kmeans</a:t>
            </a:r>
            <a:r>
              <a:rPr lang="en-US" sz="2200" dirty="0">
                <a:solidFill>
                  <a:schemeClr val="tx1"/>
                </a:solidFill>
              </a:rPr>
              <a:t> Clustering</a:t>
            </a:r>
          </a:p>
        </p:txBody>
      </p:sp>
      <p:sp>
        <p:nvSpPr>
          <p:cNvPr id="65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5424-4867-2E3B-26DC-AF8E9F53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2FB37-987B-3C18-494F-76313F172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Market Rules</a:t>
            </a:r>
          </a:p>
          <a:p>
            <a:r>
              <a:rPr lang="en-US" dirty="0"/>
              <a:t>League Specific Rules</a:t>
            </a:r>
          </a:p>
          <a:p>
            <a:r>
              <a:rPr lang="en-US" dirty="0"/>
              <a:t>Star Player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5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F1AB5B0-263B-4251-A882-934C776F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8ABF88-46E8-4029-AB46-E4771F47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593930E-DC99-4A6F-8D1B-FCB4393EC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9F599E6-CA6D-46B2-AA6A-CB51C967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A12B52D1-9634-439A-BF00-9A83528A2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BDC62A16-3789-4407-98CB-FE9204C07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5B3E90E5-D147-40EE-A247-7E7FA76D9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B6FABF9-7C96-401D-B639-971F46EFF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317ABAB0-8B6B-4191-9022-B4387F6B6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D27EFFC-691E-43D3-A8B0-072BD810E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556C61FB-950E-48E2-9BA3-C08FB7277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EE5CF75-7832-472F-9A10-C6940AE7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B25CB582-3404-4E8B-88DF-C913EA233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D3AE87A-86BB-4608-98F3-F97A5FB3D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3C04704-0E90-43BD-8C48-CB17683BF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00590DBF-511F-42DE-8D80-9DA44D4C4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92D85413-70BF-48F7-BA51-5CA843FD3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4BC7756-F570-451B-A402-3667C0BB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DAC7596-8288-4C88-849A-1AAD5FFD5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DBDDB9B0-48C6-4884-AE49-0CDC0770C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E44F16A-C4EC-43CB-A4B0-05825FDB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B1D66A51-8EB2-47CB-8909-5879319D8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E5A9A04F-DABB-442E-BFF9-C2A735C63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B96BCF-4C10-8ACB-01EC-254505DC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Top Overall Rules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E12551D-CB37-3522-150E-B98E19BEAD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484" r="27157" b="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FF95C-86E3-DA68-14AB-4CAA0C5A8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0703" y="2228850"/>
            <a:ext cx="5028928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Most popular rules had version of country to/from league rules</a:t>
            </a:r>
          </a:p>
          <a:p>
            <a:r>
              <a:rPr lang="en-US" dirty="0"/>
              <a:t>A few exceptions</a:t>
            </a:r>
          </a:p>
          <a:p>
            <a:pPr lvl="1"/>
            <a:r>
              <a:rPr lang="en-US" dirty="0"/>
              <a:t>Players worth 10m – 50 m going to the Premier League</a:t>
            </a:r>
          </a:p>
          <a:p>
            <a:pPr lvl="1"/>
            <a:r>
              <a:rPr lang="en-US" dirty="0"/>
              <a:t>Lower valued players going to Italy</a:t>
            </a:r>
          </a:p>
        </p:txBody>
      </p:sp>
    </p:spTree>
    <p:extLst>
      <p:ext uri="{BB962C8B-B14F-4D97-AF65-F5344CB8AC3E}">
        <p14:creationId xmlns:p14="http://schemas.microsoft.com/office/powerpoint/2010/main" val="409802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A24468C-7E9C-40AC-B064-9FF6A1B67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BF870F-BFC3-4068-A7DE-EFDB7CF8D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1D52EFD2-6215-4B6E-9CA2-B63525B19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36ADFB1-542B-43CB-B19A-0B366E819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27B1880-8A25-4192-B927-7F158D8E4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0D8DB12-39F6-443E-9941-8C1888203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3E7DD18-C53C-45E3-9D66-312E8C2DF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789DAE3-E100-4945-8A7D-B8724A2EE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3A99F642-6429-40B4-9BE2-B73D0AB62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C4E42894-7921-4EE2-9163-4DB2A0611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63BD761D-57D7-48BC-B411-C95380BF0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8A09113-61C5-4F28-9405-FFBC4CAB2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2907580-511F-4FD7-8E3A-66695B745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9731D4BD-990E-4109-B748-A89265128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20AFA28-66B8-46A6-A955-DEE77BB10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50A18AE-5B9B-4B7F-8717-655EF5BA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BC34699-A4FA-44BF-8CCB-8B53C927E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28EB2C7-CB90-4AFE-AF7F-461A21E54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DE0D4461-50A2-4D5A-8078-736E27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7BA8392-3C66-488A-B1A0-56FEFC11F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165F4ED-DA25-48F7-9AD1-65D157023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E20D117-46DB-4808-8984-A36BC0AB7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32503BC-BF4D-473E-89D5-0558CD652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8B87EC9-91AF-4173-8501-36A0A5F0C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D1CBCD-F1ED-492F-8890-27D081368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22">
              <a:extLst>
                <a:ext uri="{FF2B5EF4-FFF2-40B4-BE49-F238E27FC236}">
                  <a16:creationId xmlns:a16="http://schemas.microsoft.com/office/drawing/2014/main" id="{5DFBAC36-6C8D-41EB-AFDB-D67F7EC72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53684B1-393D-4525-8F8F-B4115281F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650F16-D965-877B-229E-789B9C9C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dirty="0"/>
              <a:t>Top Non-Country to League Rules</a:t>
            </a:r>
          </a:p>
        </p:txBody>
      </p:sp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B38017F0-C88F-A5B6-099F-418606A25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797595"/>
            <a:ext cx="6281873" cy="1812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Removed country data to get more interesting rules</a:t>
            </a:r>
          </a:p>
          <a:p>
            <a:r>
              <a:rPr lang="en-US" dirty="0"/>
              <a:t>Nottingham Forrest bought the highest valued players</a:t>
            </a:r>
          </a:p>
          <a:p>
            <a:r>
              <a:rPr lang="en-US" dirty="0"/>
              <a:t>Left Wingers and aged 26 players were highly valued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39CCC8A-9645-4B4A-ABB7-9C925456D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C2DCB4B-B752-5FAF-EB08-7EB7FFB9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253" y="3271186"/>
            <a:ext cx="5830437" cy="2623697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2318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04">
            <a:extLst>
              <a:ext uri="{FF2B5EF4-FFF2-40B4-BE49-F238E27FC236}">
                <a16:creationId xmlns:a16="http://schemas.microsoft.com/office/drawing/2014/main" id="{FD5ADCE2-A66B-458F-87D1-D90E24176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06">
            <a:extLst>
              <a:ext uri="{FF2B5EF4-FFF2-40B4-BE49-F238E27FC236}">
                <a16:creationId xmlns:a16="http://schemas.microsoft.com/office/drawing/2014/main" id="{9F2ACCF0-E13A-46C8-8BDE-81E87FC27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11272B61-3CD7-49D3-B806-BB655D018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F940B283-FDF3-4EE6-A4FE-353594F7F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580B804D-B236-482F-AC73-64E1A543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78566B20-5AA6-43BA-B93A-9AAF23CF9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19EE3C45-93B2-407C-AB60-C4D4984A8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">
              <a:extLst>
                <a:ext uri="{FF2B5EF4-FFF2-40B4-BE49-F238E27FC236}">
                  <a16:creationId xmlns:a16="http://schemas.microsoft.com/office/drawing/2014/main" id="{4D7A01F7-52EA-4432-A584-AC0154E5D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B6D35C29-90CC-4B56-96DE-E6F11A164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D0286361-582F-42DE-A29B-2513D65D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57164829-D8B1-4202-B4BB-1739A416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C0D47FC7-E042-47CB-A32D-1DEECC806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08A3D230-3A19-4199-BC2A-00A2FBF97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9099C3FA-391A-45EE-A64D-71A4974B4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921A748A-5972-4108-95C1-15C88DCE0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59517C77-AD3C-42F1-BABD-5234BA869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2B9CF65B-CF9A-475B-B983-EC81C60D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2B73553B-2442-4956-9783-5305B0335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50B62137-1D85-49A8-93EF-0E2687C6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3DBF5C94-2722-4294-A1D2-4E63BA0A9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17EBB1C3-47A9-41EB-A6CC-96E360BAC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4">
              <a:extLst>
                <a:ext uri="{FF2B5EF4-FFF2-40B4-BE49-F238E27FC236}">
                  <a16:creationId xmlns:a16="http://schemas.microsoft.com/office/drawing/2014/main" id="{4713D1B0-52C6-4FD4-836F-5C81ED756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5">
              <a:extLst>
                <a:ext uri="{FF2B5EF4-FFF2-40B4-BE49-F238E27FC236}">
                  <a16:creationId xmlns:a16="http://schemas.microsoft.com/office/drawing/2014/main" id="{A6353354-7CD3-4120-9029-48B9893B9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0" name="Rectangle 129">
            <a:extLst>
              <a:ext uri="{FF2B5EF4-FFF2-40B4-BE49-F238E27FC236}">
                <a16:creationId xmlns:a16="http://schemas.microsoft.com/office/drawing/2014/main" id="{E07FBDC1-DA96-4055-BCF3-FA1757AD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37768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31">
            <a:extLst>
              <a:ext uri="{FF2B5EF4-FFF2-40B4-BE49-F238E27FC236}">
                <a16:creationId xmlns:a16="http://schemas.microsoft.com/office/drawing/2014/main" id="{0CC0D46C-30F2-4F79-A187-9480ED149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7DC9E-CF84-2A80-2CAF-2672FE5C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327" y="320040"/>
            <a:ext cx="3837384" cy="294519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4" name="Isosceles Triangle 22">
            <a:extLst>
              <a:ext uri="{FF2B5EF4-FFF2-40B4-BE49-F238E27FC236}">
                <a16:creationId xmlns:a16="http://schemas.microsoft.com/office/drawing/2014/main" id="{C374E012-ADC2-4934-A542-4945FEE4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223532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1F4CFBC-04EF-4023-8E5F-6D490D6EC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961035"/>
            <a:ext cx="5935796" cy="3267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39813-6D1B-3C4F-B28C-068DAF35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2039943"/>
            <a:ext cx="5767566" cy="838773"/>
          </a:xfrm>
        </p:spPr>
        <p:txBody>
          <a:bodyPr anchor="ctr">
            <a:normAutofit/>
          </a:bodyPr>
          <a:lstStyle/>
          <a:p>
            <a:r>
              <a:rPr lang="en-US" sz="2800"/>
              <a:t>Premier League Rules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ED1034-486E-E530-771A-1BFA521D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878716"/>
            <a:ext cx="5768442" cy="226208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Nottingham Forrest and West Ham bought the most high valued players</a:t>
            </a:r>
          </a:p>
          <a:p>
            <a:r>
              <a:rPr lang="en-US" sz="1600" dirty="0">
                <a:solidFill>
                  <a:srgbClr val="FFFFFE"/>
                </a:solidFill>
              </a:rPr>
              <a:t>The league with the most players bought from was the Championship (league below PL)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586D8-95F6-359A-B4F4-210DD971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033" y="3585273"/>
            <a:ext cx="2269362" cy="295679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1034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5B60F68-FDB1-445E-86D9-99754D09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59899F-4F70-47B8-A789-D55754B24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324F333-00D6-42B9-9FAF-CF363368D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12B7F38-8E3E-4EEF-9908-576CB2593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779757-9FCC-422A-BBA7-A57786A2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EDC7221-2E45-48CB-A95C-C4DD6BD9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77A1AB2-D78D-4E8E-974C-9E64A841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2225A4F-F920-4FC1-8F93-ACC431412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A265A3F-0ADF-4159-B66C-FA096F6C9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DDD2F09-62D0-4C59-8C23-96A0FE10D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0904CF7-7503-4BF2-A259-C0B0233CD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B58C794-2E2D-4E01-8919-985F0455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0E0A41A-A85C-4D2E-831D-7BD9458E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C4747D4-B48B-4BB4-BC80-D77801C2F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3BFBF51-1216-4BFC-85C0-5C804BD26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4D8F5AC-5FDC-4B87-8B14-ABA01E75D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F93517E-C349-440C-BC17-598285716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1722F822-8989-45EB-A832-924B6E298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4760FC1-21E2-46AE-8107-6B01F93C7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3E53CCB-D738-4877-AD38-8434A8572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CCB749E7-F2EC-4381-B637-7E07D129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A176BDF-D43B-4CE2-AF11-8B1EC0159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D765D28-12BF-4835-B395-64A34B73A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CF5A268-1245-4555-B9EF-FCB3CF6D3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D69C6B-B7B2-417A-8095-55D1779D1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A4E615F-C81C-F6A8-A8F6-8B519E64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658" y="523645"/>
            <a:ext cx="4005608" cy="25435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3" name="Isosceles Triangle 22">
            <a:extLst>
              <a:ext uri="{FF2B5EF4-FFF2-40B4-BE49-F238E27FC236}">
                <a16:creationId xmlns:a16="http://schemas.microsoft.com/office/drawing/2014/main" id="{A6B1A6AA-07D2-4BF6-8C56-7DFEA3FF3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9D7FFC-4EC9-4ECD-B925-7BF647D4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4679A-4453-F4FC-32D2-564BC067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en-US" sz="3600"/>
              <a:t>Serie A Rules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45F8D8-3342-8F18-27B6-972AB4C1B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E"/>
                </a:solidFill>
              </a:rPr>
              <a:t>Serie A mainly bought and sold players within Italy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E"/>
                </a:solidFill>
              </a:rPr>
              <a:t>Most of the moves in Serie A were were under 5m for clubs outside of Juventus and Napoli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rgbClr val="FFFFFE"/>
                </a:solidFill>
              </a:rPr>
              <a:t>Buying in bulk:</a:t>
            </a:r>
          </a:p>
          <a:p>
            <a:pPr lvl="1">
              <a:buClr>
                <a:schemeClr val="bg1"/>
              </a:buClr>
            </a:pPr>
            <a:r>
              <a:rPr lang="en-US" sz="1400" dirty="0" err="1">
                <a:solidFill>
                  <a:srgbClr val="FFFFFE"/>
                </a:solidFill>
              </a:rPr>
              <a:t>Salernitana</a:t>
            </a:r>
            <a:r>
              <a:rPr lang="en-US" sz="1400" dirty="0">
                <a:solidFill>
                  <a:srgbClr val="FFFFFE"/>
                </a:solidFill>
              </a:rPr>
              <a:t> bought 6 Centre-Forwards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solidFill>
                  <a:srgbClr val="FFFFFE"/>
                </a:solidFill>
              </a:rPr>
              <a:t>Udinese bought 6 Left-Backs</a:t>
            </a:r>
          </a:p>
          <a:p>
            <a:pPr lvl="1">
              <a:buClr>
                <a:schemeClr val="bg1"/>
              </a:buClr>
            </a:pPr>
            <a:endParaRPr lang="en-US" sz="1400" dirty="0">
              <a:solidFill>
                <a:srgbClr val="FFFFFE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rgbClr val="FFFFFE"/>
              </a:solidFill>
            </a:endParaRP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AF0B6-D388-F237-DBCD-BB6B4E07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14" y="3587191"/>
            <a:ext cx="3418389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191243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{AAC96D7A-CDD3-AE4E-9301-66563AAAB0F9}tf16401369</Template>
  <TotalTime>1601</TotalTime>
  <Words>538</Words>
  <Application>Microsoft Macintosh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 Light</vt:lpstr>
      <vt:lpstr>Rockwell</vt:lpstr>
      <vt:lpstr>Wingdings</vt:lpstr>
      <vt:lpstr>Atlas</vt:lpstr>
      <vt:lpstr>World Soccer Transfer Market</vt:lpstr>
      <vt:lpstr>Business Case</vt:lpstr>
      <vt:lpstr>Data Overview</vt:lpstr>
      <vt:lpstr>Transfer Analysis</vt:lpstr>
      <vt:lpstr>ARM</vt:lpstr>
      <vt:lpstr>Top Overall Rules</vt:lpstr>
      <vt:lpstr>Top Non-Country to League Rules</vt:lpstr>
      <vt:lpstr>Premier League Rules</vt:lpstr>
      <vt:lpstr>Serie A Rules</vt:lpstr>
      <vt:lpstr>Star Player Rules</vt:lpstr>
      <vt:lpstr>Naïve Bayes and SVM</vt:lpstr>
      <vt:lpstr>Naïve Bayes and SVM Prediction for Transfer Fees</vt:lpstr>
      <vt:lpstr>Naïve Bayes and SVM Prediction for League To</vt:lpstr>
      <vt:lpstr>Kmeans Clustering</vt:lpstr>
      <vt:lpstr>Star Player Clustering</vt:lpstr>
      <vt:lpstr>Premier League Clustering</vt:lpstr>
      <vt:lpstr>Conclusion and 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Parsons</dc:creator>
  <cp:lastModifiedBy>David Parsons</cp:lastModifiedBy>
  <cp:revision>17</cp:revision>
  <dcterms:created xsi:type="dcterms:W3CDTF">2022-09-17T15:34:53Z</dcterms:created>
  <dcterms:modified xsi:type="dcterms:W3CDTF">2022-09-18T18:15:57Z</dcterms:modified>
</cp:coreProperties>
</file>